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76" r:id="rId4"/>
    <p:sldId id="393" r:id="rId5"/>
    <p:sldId id="370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39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C00CC"/>
    <a:srgbClr val="FF0066"/>
    <a:srgbClr val="008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9089-8CCF-4624-BB1B-76E2B24A87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517F-3F5E-402A-9B71-17A36B8E2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5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9089-8CCF-4624-BB1B-76E2B24A87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517F-3F5E-402A-9B71-17A36B8E2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1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9089-8CCF-4624-BB1B-76E2B24A87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517F-3F5E-402A-9B71-17A36B8E2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5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9089-8CCF-4624-BB1B-76E2B24A87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517F-3F5E-402A-9B71-17A36B8E2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9089-8CCF-4624-BB1B-76E2B24A87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517F-3F5E-402A-9B71-17A36B8E2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7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9089-8CCF-4624-BB1B-76E2B24A87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517F-3F5E-402A-9B71-17A36B8E2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2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9089-8CCF-4624-BB1B-76E2B24A87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517F-3F5E-402A-9B71-17A36B8E2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2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9089-8CCF-4624-BB1B-76E2B24A87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517F-3F5E-402A-9B71-17A36B8E2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9089-8CCF-4624-BB1B-76E2B24A87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517F-3F5E-402A-9B71-17A36B8E2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4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9089-8CCF-4624-BB1B-76E2B24A87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517F-3F5E-402A-9B71-17A36B8E2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4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9089-8CCF-4624-BB1B-76E2B24A87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517F-3F5E-402A-9B71-17A36B8E2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9089-8CCF-4624-BB1B-76E2B24A87A4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517F-3F5E-402A-9B71-17A36B8E2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1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slide" Target="slide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7.xml"/><Relationship Id="rId18" Type="http://schemas.openxmlformats.org/officeDocument/2006/relationships/slide" Target="slide39.xml"/><Relationship Id="rId3" Type="http://schemas.openxmlformats.org/officeDocument/2006/relationships/slide" Target="slide3.xml"/><Relationship Id="rId21" Type="http://schemas.openxmlformats.org/officeDocument/2006/relationships/slide" Target="slide31.xml"/><Relationship Id="rId7" Type="http://schemas.openxmlformats.org/officeDocument/2006/relationships/slide" Target="slide5.xml"/><Relationship Id="rId12" Type="http://schemas.openxmlformats.org/officeDocument/2006/relationships/slide" Target="slide17.xml"/><Relationship Id="rId17" Type="http://schemas.openxmlformats.org/officeDocument/2006/relationships/slide" Target="slide29.xml"/><Relationship Id="rId2" Type="http://schemas.openxmlformats.org/officeDocument/2006/relationships/image" Target="../media/image2.jpg"/><Relationship Id="rId16" Type="http://schemas.openxmlformats.org/officeDocument/2006/relationships/slide" Target="slide1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11" Type="http://schemas.openxmlformats.org/officeDocument/2006/relationships/slide" Target="slide7.xml"/><Relationship Id="rId5" Type="http://schemas.openxmlformats.org/officeDocument/2006/relationships/slide" Target="slide23.xml"/><Relationship Id="rId15" Type="http://schemas.openxmlformats.org/officeDocument/2006/relationships/slide" Target="slide9.xml"/><Relationship Id="rId10" Type="http://schemas.openxmlformats.org/officeDocument/2006/relationships/slide" Target="slide35.xml"/><Relationship Id="rId19" Type="http://schemas.openxmlformats.org/officeDocument/2006/relationships/slide" Target="slide11.xml"/><Relationship Id="rId4" Type="http://schemas.openxmlformats.org/officeDocument/2006/relationships/slide" Target="slide13.xml"/><Relationship Id="rId9" Type="http://schemas.openxmlformats.org/officeDocument/2006/relationships/slide" Target="slide25.xml"/><Relationship Id="rId14" Type="http://schemas.openxmlformats.org/officeDocument/2006/relationships/slide" Target="slide37.xml"/><Relationship Id="rId22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91;&#1096;&#1082;&#1080;&#1085;\a-eto-na-klarnete-3125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882" y="2764220"/>
            <a:ext cx="8387255" cy="1697425"/>
          </a:xfrm>
        </p:spPr>
        <p:txBody>
          <a:bodyPr>
            <a:noAutofit/>
          </a:bodyPr>
          <a:lstStyle/>
          <a:p>
            <a:r>
              <a:rPr lang="ru-RU" sz="6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Ф.М.Достоевский</a:t>
            </a:r>
            <a:endParaRPr lang="ru-RU" sz="6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8015" y="5096094"/>
            <a:ext cx="6858000" cy="5904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Киноринг</a:t>
            </a:r>
            <a:r>
              <a:rPr lang="ru-RU" sz="3200" dirty="0" smtClean="0">
                <a:solidFill>
                  <a:srgbClr val="C00000"/>
                </a:solidFill>
              </a:rPr>
              <a:t> к 200-летию писателя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9938" name="Picture 2" descr="D:\ЦГБ-фото\ЦГБ\2021\11НОЯБРЬ\кино викторина Достоевский\top_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2" y="428699"/>
            <a:ext cx="4750811" cy="31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51" y="398441"/>
            <a:ext cx="7886700" cy="100920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Откуда кадр? Верный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480363" y="2951946"/>
            <a:ext cx="3008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Нет, это фильм «Ревизор»</a:t>
            </a:r>
            <a:endParaRPr lang="ru-RU" sz="2800" dirty="0" smtClean="0"/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D:\ЦГБ-фото\ЦГБ\2021\11НОЯБРЬ\кино викторина Достоевский\6\4af19f5e-0e67-4da3-82ba-2a6b793aee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72676"/>
            <a:ext cx="4672219" cy="31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028537" y="5966423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68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57" y="398441"/>
            <a:ext cx="7886700" cy="100920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Откуда кадр? Вопрос на 50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37536" y="2090172"/>
            <a:ext cx="3824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Алексей Баталов исполнил главную роль в этой экранизации 1960 г </a:t>
            </a:r>
            <a:r>
              <a:rPr lang="ru-RU" sz="2800" dirty="0" smtClean="0"/>
              <a:t>. Это фильм «Бедные люди» </a:t>
            </a:r>
            <a:r>
              <a:rPr lang="ru-RU" sz="2800" dirty="0"/>
              <a:t>или </a:t>
            </a:r>
            <a:r>
              <a:rPr lang="ru-RU" sz="2800" dirty="0" smtClean="0"/>
              <a:t>«Дама </a:t>
            </a:r>
            <a:r>
              <a:rPr lang="ru-RU" sz="2800" dirty="0"/>
              <a:t>с </a:t>
            </a:r>
            <a:r>
              <a:rPr lang="ru-RU" sz="2800" dirty="0" smtClean="0"/>
              <a:t>собачкой»?</a:t>
            </a:r>
            <a:endParaRPr lang="ru-RU" sz="2800" dirty="0"/>
          </a:p>
        </p:txBody>
      </p:sp>
      <p:pic>
        <p:nvPicPr>
          <p:cNvPr id="8194" name="Picture 2" descr="D:\ЦГБ-фото\ЦГБ\2021\11НОЯБРЬ\кино викторина Достоевский\7\d3d20080-1d2d-41dc-8ffd-cd34ec1a1a7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r="5328"/>
          <a:stretch/>
        </p:blipFill>
        <p:spPr bwMode="auto">
          <a:xfrm>
            <a:off x="389863" y="1844026"/>
            <a:ext cx="4154844" cy="31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35569" y="5977690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301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755" y="412086"/>
            <a:ext cx="7886700" cy="100920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Откуда кадр? Верный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52105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Алексей Баталов исполнил главную роль в этой экранизации 1960 г </a:t>
            </a:r>
            <a:r>
              <a:rPr lang="ru-RU" sz="2800" dirty="0" smtClean="0"/>
              <a:t>. в фильме ««Дама </a:t>
            </a:r>
            <a:r>
              <a:rPr lang="ru-RU" sz="2800" dirty="0"/>
              <a:t>с </a:t>
            </a:r>
            <a:r>
              <a:rPr lang="ru-RU" sz="2800" dirty="0" smtClean="0"/>
              <a:t>собачкой»</a:t>
            </a:r>
            <a:endParaRPr lang="ru-RU" sz="2800" dirty="0"/>
          </a:p>
        </p:txBody>
      </p:sp>
      <p:pic>
        <p:nvPicPr>
          <p:cNvPr id="9219" name="Picture 3" descr="D:\ЦГБ-фото\ЦГБ\2021\11НОЯБРЬ\кино викторина Достоевский\7\damassobachk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77" y="1530867"/>
            <a:ext cx="2915442" cy="37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039734" y="5966423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84792"/>
            <a:ext cx="7886700" cy="100920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ЛУЧШИЕ  ЭКРАНИЗАЦИИ ОТЕЧЕСТВЕННЫХ РЕЖИССЕРОВ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Вопрос на 10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1200" dirty="0">
                <a:solidFill>
                  <a:srgbClr val="C00000"/>
                </a:solidFill>
              </a:rPr>
              <a:t/>
            </a:r>
            <a:br>
              <a:rPr lang="ru-RU" sz="1200" dirty="0">
                <a:solidFill>
                  <a:srgbClr val="C00000"/>
                </a:solidFill>
              </a:rPr>
            </a:b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65883" y="1866517"/>
            <a:ext cx="36456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Какой фильм </a:t>
            </a:r>
            <a:r>
              <a:rPr lang="ru-RU" sz="2800" dirty="0"/>
              <a:t>рассказывает о возвращении в</a:t>
            </a:r>
          </a:p>
          <a:p>
            <a:pPr algn="just"/>
            <a:r>
              <a:rPr lang="ru-RU" sz="2800" dirty="0"/>
              <a:t>Россию после лечения князя Льва</a:t>
            </a:r>
          </a:p>
          <a:p>
            <a:pPr algn="just"/>
            <a:r>
              <a:rPr lang="ru-RU" sz="2800" dirty="0"/>
              <a:t>Николаевича </a:t>
            </a:r>
            <a:r>
              <a:rPr lang="ru-RU" sz="2800" dirty="0" smtClean="0"/>
              <a:t>Мышкина?</a:t>
            </a:r>
            <a:endParaRPr lang="ru-RU" sz="2800" dirty="0"/>
          </a:p>
        </p:txBody>
      </p:sp>
      <p:pic>
        <p:nvPicPr>
          <p:cNvPr id="10242" name="Picture 2" descr="D:\ЦГБ-фото\ЦГБ\2021\11НОЯБРЬ\кино викторина Достоевский\5\8b852919-5f75-4155-85d7-6251a2b1eb0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r="4429"/>
          <a:stretch/>
        </p:blipFill>
        <p:spPr bwMode="auto">
          <a:xfrm>
            <a:off x="307973" y="1820318"/>
            <a:ext cx="4234455" cy="31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10938" y="5978258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058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ЛУЧШИЕ  ЭКРАНИЗАЦИИ ОТЕЧЕСТВЕННЫХ РЕЖИССЕРОВ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Верный  ответ</a:t>
            </a:r>
            <a:r>
              <a:rPr lang="ru-RU" sz="1200" dirty="0">
                <a:solidFill>
                  <a:srgbClr val="C00000"/>
                </a:solidFill>
              </a:rPr>
              <a:t/>
            </a:r>
            <a:br>
              <a:rPr lang="ru-RU" sz="1200" dirty="0">
                <a:solidFill>
                  <a:srgbClr val="C00000"/>
                </a:solidFill>
              </a:rPr>
            </a:b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89141" y="2934816"/>
            <a:ext cx="33590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фильм  </a:t>
            </a:r>
            <a:r>
              <a:rPr lang="ru-RU" sz="2800" dirty="0" smtClean="0"/>
              <a:t>«Идиот</a:t>
            </a:r>
            <a:r>
              <a:rPr lang="ru-RU" sz="2800" dirty="0" smtClean="0"/>
              <a:t>»</a:t>
            </a:r>
          </a:p>
          <a:p>
            <a:r>
              <a:rPr lang="ru-RU" sz="2800" dirty="0"/>
              <a:t>Год создания: 1958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81353" y="3244334"/>
            <a:ext cx="981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"Идиот"</a:t>
            </a:r>
          </a:p>
        </p:txBody>
      </p:sp>
      <p:pic>
        <p:nvPicPr>
          <p:cNvPr id="11266" name="Picture 2" descr="D:\ЦГБ-фото\ЦГБ\2021\11НОЯБРЬ\кино викторина Достоевский\5\1e69796b-422f-44f4-866e-f05b39e00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42955"/>
            <a:ext cx="5058135" cy="33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054057" y="5970227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48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84793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ЛУЧШИЕ  ЭКРАНИЗАЦИИ ОТЕЧЕСТВЕННЫХ РЕЖИССЕРОВ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Вопрос на 20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813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9683" y="2076524"/>
            <a:ext cx="34125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Какой фильм </a:t>
            </a:r>
            <a:r>
              <a:rPr lang="ru-RU" sz="2800" dirty="0"/>
              <a:t>с первых кадров </a:t>
            </a:r>
            <a:r>
              <a:rPr lang="ru-RU" sz="2800" dirty="0" smtClean="0"/>
              <a:t>погружает </a:t>
            </a:r>
            <a:r>
              <a:rPr lang="ru-RU" sz="2800" dirty="0"/>
              <a:t>зрителей в иллюзорный, но</a:t>
            </a:r>
          </a:p>
          <a:p>
            <a:pPr algn="just"/>
            <a:r>
              <a:rPr lang="ru-RU" sz="2800" dirty="0"/>
              <a:t>вполне осязаемый мир </a:t>
            </a:r>
            <a:r>
              <a:rPr lang="ru-RU" sz="2800" dirty="0" smtClean="0"/>
              <a:t>Мечтателя?</a:t>
            </a:r>
            <a:endParaRPr lang="ru-RU" sz="2800" dirty="0"/>
          </a:p>
        </p:txBody>
      </p:sp>
      <p:pic>
        <p:nvPicPr>
          <p:cNvPr id="12290" name="Picture 2" descr="D:\ЦГБ-фото\ЦГБ\2021\11НОЯБРЬ\кино викторина Достоевский\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2" y="1615181"/>
            <a:ext cx="4281002" cy="36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6138232" y="5967453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7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25" y="412081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ЛУЧШИЕ  ЭКРАНИЗАЦИИ ОТЕЧЕСТВЕННЫХ РЕЖИССЕРОВ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Верный ответ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813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1841" y="2951946"/>
            <a:ext cx="34616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Фильм </a:t>
            </a:r>
            <a:r>
              <a:rPr lang="ru-RU" sz="2800" dirty="0" smtClean="0"/>
              <a:t>«Белые ночи»</a:t>
            </a:r>
            <a:endParaRPr lang="ru-RU" sz="2800" dirty="0" smtClean="0"/>
          </a:p>
          <a:p>
            <a:r>
              <a:rPr lang="ru-RU" sz="2800" dirty="0"/>
              <a:t>Год создания: 1959</a:t>
            </a:r>
          </a:p>
        </p:txBody>
      </p:sp>
      <p:pic>
        <p:nvPicPr>
          <p:cNvPr id="13314" name="Picture 2" descr="D:\ЦГБ-фото\ЦГБ\2021\11НОЯБРЬ\кино викторина Достоевский\be29ecc6f40ec6d12a9e6a54afc7416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70" y="1391340"/>
            <a:ext cx="2888738" cy="40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026761" y="5980799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8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84793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ЛУЧШИЕ  ЭКРАНИЗАЦИИ ОТЕЧЕСТВЕННЫХ РЕЖИССЕРОВ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Вопрос на 30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813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28217" y="2318197"/>
            <a:ext cx="3109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Кто был режиссером </a:t>
            </a:r>
          </a:p>
          <a:p>
            <a:r>
              <a:rPr lang="ru-RU" sz="2800" dirty="0" smtClean="0"/>
              <a:t>фильмов </a:t>
            </a:r>
            <a:r>
              <a:rPr lang="ru-RU" sz="2800" dirty="0" smtClean="0"/>
              <a:t>«Белые </a:t>
            </a:r>
            <a:r>
              <a:rPr lang="ru-RU" sz="2800" dirty="0" smtClean="0"/>
              <a:t>ночи» и «Идиот»</a:t>
            </a:r>
          </a:p>
          <a:p>
            <a:r>
              <a:rPr lang="ru-RU" sz="2800" dirty="0" smtClean="0"/>
              <a:t>В 1958 и 1959 гг.?</a:t>
            </a:r>
            <a:endParaRPr lang="ru-RU" sz="2800" dirty="0"/>
          </a:p>
        </p:txBody>
      </p:sp>
      <p:pic>
        <p:nvPicPr>
          <p:cNvPr id="13314" name="Picture 2" descr="D:\ЦГБ-фото\ЦГБ\2021\11НОЯБРЬ\кино викторина Достоевский\be29ecc6f40ec6d12a9e6a54afc7416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6999"/>
            <a:ext cx="2359835" cy="33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ЦГБ-фото\ЦГБ\2021\11НОЯБРЬ\кино викторина Достоевский\469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98" y="1759049"/>
            <a:ext cx="2321894" cy="33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148648" y="5952642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78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78706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ЛУЧШИЕ  ЭКРАНИЗАЦИИ ОТЕЧЕСТВЕННЫХ РЕЖИССЕРОВ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Верный ответ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813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23290" y="2312857"/>
            <a:ext cx="35068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Иван </a:t>
            </a:r>
            <a:r>
              <a:rPr lang="ru-RU" sz="2800" dirty="0" err="1" smtClean="0"/>
              <a:t>Пырьев</a:t>
            </a:r>
            <a:r>
              <a:rPr lang="ru-RU" sz="2800" dirty="0" smtClean="0"/>
              <a:t> -режиссер </a:t>
            </a:r>
          </a:p>
          <a:p>
            <a:r>
              <a:rPr lang="ru-RU" sz="2800" dirty="0" smtClean="0"/>
              <a:t>фильмов </a:t>
            </a:r>
            <a:r>
              <a:rPr lang="ru-RU" sz="2800" dirty="0" smtClean="0"/>
              <a:t>«Белые </a:t>
            </a:r>
            <a:r>
              <a:rPr lang="ru-RU" sz="2800" dirty="0" smtClean="0"/>
              <a:t>ночи» и «Идиот»</a:t>
            </a:r>
          </a:p>
          <a:p>
            <a:r>
              <a:rPr lang="ru-RU" sz="2800" dirty="0" smtClean="0"/>
              <a:t>В 1958 и 1959 гг.</a:t>
            </a:r>
            <a:endParaRPr lang="ru-RU" sz="2800" dirty="0"/>
          </a:p>
        </p:txBody>
      </p:sp>
      <p:pic>
        <p:nvPicPr>
          <p:cNvPr id="13314" name="Picture 2" descr="D:\ЦГБ-фото\ЦГБ\2021\11НОЯБРЬ\кино викторина Достоевский\be29ecc6f40ec6d12a9e6a54afc7416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63866"/>
            <a:ext cx="2505273" cy="35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ЦГБ-фото\ЦГБ\2021\11НОЯБРЬ\кино викторина Достоевский\469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11" y="1666857"/>
            <a:ext cx="2446049" cy="35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4026761" y="5967150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31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8442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ЛУЧШИЕ  ЭКРАНИЗАЦИИ ОТЕЧЕСТВЕННЫХ РЕЖИССЕРОВ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Вопрос на 40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813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53824" y="2514103"/>
            <a:ext cx="34886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Гротескная трагикомедия </a:t>
            </a:r>
            <a:r>
              <a:rPr lang="ru-RU" sz="2800" dirty="0"/>
              <a:t>от режиссера </a:t>
            </a:r>
            <a:r>
              <a:rPr lang="ru-RU" sz="2800" dirty="0" smtClean="0"/>
              <a:t>Александра Алова?</a:t>
            </a:r>
            <a:endParaRPr lang="ru-RU" sz="2800" dirty="0"/>
          </a:p>
        </p:txBody>
      </p:sp>
      <p:pic>
        <p:nvPicPr>
          <p:cNvPr id="15362" name="Picture 2" descr="D:\ЦГБ-фото\ЦГБ\2021\11НОЯБРЬ\кино викторина Достоевский\c7c951aea7f4e32cf13d401c6bd701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5" y="1809750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6131280" y="5948212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610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09065"/>
              </p:ext>
            </p:extLst>
          </p:nvPr>
        </p:nvGraphicFramePr>
        <p:xfrm>
          <a:off x="261472" y="171237"/>
          <a:ext cx="8695426" cy="585629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{8A107856-5554-42FB-B03E-39F5DBC370BA}</a:tableStyleId>
              </a:tblPr>
              <a:tblGrid>
                <a:gridCol w="2208638"/>
                <a:gridCol w="2354138"/>
                <a:gridCol w="2056513"/>
                <a:gridCol w="2076137"/>
              </a:tblGrid>
              <a:tr h="10954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Откуда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кадр?</a:t>
                      </a:r>
                      <a:endParaRPr lang="ru-RU" sz="2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ЛУЧШИЕ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ЭКРАНИЗАЦИИ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ОТЕЧЕСТВЕННЫХ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РЕЖИССЕРОВ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КЛАССИКА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ЗАРУБЕЖНОГО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КИНЕМАТОГРАФА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ОБРАЗ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ПИСАТЕЛЯ 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ЭКРАНЕ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94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 smtClean="0">
                          <a:hlinkClick r:id="rId3" action="ppaction://hlinksldjump"/>
                        </a:rPr>
                        <a:t>10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4" action="ppaction://hlinksldjump"/>
                        </a:rPr>
                        <a:t>10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5" action="ppaction://hlinksldjump"/>
                        </a:rPr>
                        <a:t>10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6" action="ppaction://hlinksldjump"/>
                        </a:rPr>
                        <a:t>10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4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7" action="ppaction://hlinksldjump"/>
                        </a:rPr>
                        <a:t>20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8" action="ppaction://hlinksldjump"/>
                        </a:rPr>
                        <a:t>20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9" action="ppaction://hlinksldjump"/>
                        </a:rPr>
                        <a:t>20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10" action="ppaction://hlinksldjump"/>
                        </a:rPr>
                        <a:t>20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4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11" action="ppaction://hlinksldjump"/>
                        </a:rPr>
                        <a:t>30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12" action="ppaction://hlinksldjump"/>
                        </a:rPr>
                        <a:t>30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13" action="ppaction://hlinksldjump"/>
                        </a:rPr>
                        <a:t>30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14" action="ppaction://hlinksldjump"/>
                        </a:rPr>
                        <a:t>30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4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15" action="ppaction://hlinksldjump"/>
                        </a:rPr>
                        <a:t>40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16" action="ppaction://hlinksldjump"/>
                        </a:rPr>
                        <a:t>40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17" action="ppaction://hlinksldjump"/>
                        </a:rPr>
                        <a:t>40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18" action="ppaction://hlinksldjump"/>
                        </a:rPr>
                        <a:t>40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4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19" action="ppaction://hlinksldjump"/>
                        </a:rPr>
                        <a:t>50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20" action="ppaction://hlinksldjump"/>
                        </a:rPr>
                        <a:t>50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21" action="ppaction://hlinksldjump"/>
                        </a:rPr>
                        <a:t>50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hlinkClick r:id="rId22" action="ppaction://hlinksldjump"/>
                        </a:rPr>
                        <a:t>50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8441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ЛУЧШИЕ  ЭКРАНИЗАЦИИ ОТЕЧЕСТВЕННЫХ РЕЖИССЕРОВ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Верный ответ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813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90172"/>
            <a:ext cx="3930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«Скверный </a:t>
            </a:r>
            <a:r>
              <a:rPr lang="ru-RU" sz="2800" dirty="0" smtClean="0"/>
              <a:t>анекдот» - гротескная трагикомедия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от режиссера </a:t>
            </a:r>
            <a:r>
              <a:rPr lang="ru-RU" sz="2800" dirty="0" smtClean="0"/>
              <a:t>Александра Алова, </a:t>
            </a:r>
            <a:endParaRPr lang="ru-RU" sz="2800" dirty="0" smtClean="0"/>
          </a:p>
          <a:p>
            <a:r>
              <a:rPr lang="ru-RU" sz="2800" dirty="0" smtClean="0"/>
              <a:t>1966 </a:t>
            </a:r>
            <a:r>
              <a:rPr lang="ru-RU" sz="2800" dirty="0" smtClean="0"/>
              <a:t>год</a:t>
            </a:r>
            <a:endParaRPr lang="ru-RU" sz="2800" dirty="0"/>
          </a:p>
        </p:txBody>
      </p:sp>
      <p:pic>
        <p:nvPicPr>
          <p:cNvPr id="16386" name="Picture 2" descr="D:\ЦГБ-фото\ЦГБ\2021\11НОЯБРЬ\кино викторина Достоевский\3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93" y="1354027"/>
            <a:ext cx="2908840" cy="41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032912" y="5967150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99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12087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ЛУЧШИЕ  ЭКРАНИЗАЦИИ ОТЕЧЕСТВЕННЫХ РЕЖИССЕРОВ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Вопрос на 50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813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2110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В центре сюжета - блестящий дворянин,</a:t>
            </a:r>
          </a:p>
          <a:p>
            <a:pPr algn="just"/>
            <a:r>
              <a:rPr lang="ru-RU" sz="2400" dirty="0"/>
              <a:t>любимец женщин, вовлеченный в тайное общество. </a:t>
            </a:r>
            <a:endParaRPr lang="ru-RU" sz="2400" dirty="0" smtClean="0"/>
          </a:p>
          <a:p>
            <a:pPr algn="just"/>
            <a:r>
              <a:rPr lang="ru-RU" sz="2400" dirty="0" smtClean="0"/>
              <a:t>Режиссеры </a:t>
            </a:r>
            <a:r>
              <a:rPr lang="ru-RU" sz="2400" dirty="0"/>
              <a:t>концентрируют</a:t>
            </a:r>
          </a:p>
          <a:p>
            <a:pPr algn="just"/>
            <a:r>
              <a:rPr lang="ru-RU" sz="2400" dirty="0"/>
              <a:t>зрительское внимание </a:t>
            </a:r>
            <a:r>
              <a:rPr lang="ru-RU" sz="2400" dirty="0" smtClean="0"/>
              <a:t>над размышлениями:  к </a:t>
            </a:r>
            <a:r>
              <a:rPr lang="ru-RU" sz="2400" dirty="0" smtClean="0"/>
              <a:t>чему может </a:t>
            </a:r>
            <a:r>
              <a:rPr lang="ru-RU" sz="2400" dirty="0"/>
              <a:t>привести известный тезис о том, </a:t>
            </a:r>
            <a:r>
              <a:rPr lang="ru-RU" sz="2400" dirty="0" smtClean="0"/>
              <a:t>что "все </a:t>
            </a:r>
            <a:r>
              <a:rPr lang="ru-RU" sz="2400" dirty="0"/>
              <a:t>позволено"...</a:t>
            </a:r>
          </a:p>
        </p:txBody>
      </p:sp>
      <p:pic>
        <p:nvPicPr>
          <p:cNvPr id="17410" name="Picture 2" descr="D:\ЦГБ-фото\ЦГБ\2021\11НОЯБРЬ\кино викторина Достоевский\2\38f96172-57f8-4847-b557-79f7ccc9ea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3" y="2016457"/>
            <a:ext cx="4240577" cy="28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6137844" y="5944278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654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707" y="384794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ЛУЧШИЕ  ЭКРАНИЗАЦИИ ОТЕЧЕСТВЕННЫХ РЕЖИССЕРОВ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Верный ответ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813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9296" y="2486521"/>
            <a:ext cx="43672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Это фильм </a:t>
            </a:r>
            <a:r>
              <a:rPr lang="ru-RU" sz="2800" dirty="0" smtClean="0"/>
              <a:t>«Бесы» 1992г.</a:t>
            </a:r>
            <a:endParaRPr lang="ru-RU" sz="2800" dirty="0"/>
          </a:p>
          <a:p>
            <a:pPr algn="just"/>
            <a:r>
              <a:rPr lang="ru-RU" sz="2800" dirty="0"/>
              <a:t>Режиссеры: </a:t>
            </a:r>
            <a:endParaRPr lang="ru-RU" sz="2800" dirty="0" smtClean="0"/>
          </a:p>
          <a:p>
            <a:pPr algn="just"/>
            <a:r>
              <a:rPr lang="ru-RU" sz="2800" dirty="0" smtClean="0"/>
              <a:t>Игорь </a:t>
            </a:r>
            <a:r>
              <a:rPr lang="ru-RU" sz="2800" dirty="0" err="1"/>
              <a:t>Таланкин</a:t>
            </a:r>
            <a:r>
              <a:rPr lang="ru-RU" sz="2800" dirty="0"/>
              <a:t>,</a:t>
            </a:r>
          </a:p>
          <a:p>
            <a:pPr algn="just"/>
            <a:r>
              <a:rPr lang="ru-RU" sz="2800" dirty="0"/>
              <a:t>Дмитрий </a:t>
            </a:r>
            <a:r>
              <a:rPr lang="ru-RU" sz="2800" dirty="0" err="1"/>
              <a:t>Таланкин</a:t>
            </a:r>
            <a:r>
              <a:rPr lang="ru-RU" sz="2800" dirty="0"/>
              <a:t> </a:t>
            </a:r>
          </a:p>
        </p:txBody>
      </p:sp>
      <p:pic>
        <p:nvPicPr>
          <p:cNvPr id="18434" name="Picture 2" descr="D:\ЦГБ-фото\ЦГБ\2021\11НОЯБРЬ\кино викторина Достоевский\300x45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1269261"/>
            <a:ext cx="3338039" cy="430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026090" y="5953504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2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84794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КЛАССИКА  ЗАРУБЕЖНОГО </a:t>
            </a:r>
            <a:r>
              <a:rPr lang="ru-RU" sz="2800" b="1" dirty="0" smtClean="0">
                <a:solidFill>
                  <a:srgbClr val="C00000"/>
                </a:solidFill>
              </a:rPr>
              <a:t>КИНЕМАТОГРАФА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Вопрос на 10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282058"/>
            <a:ext cx="4694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Главные роли в </a:t>
            </a:r>
            <a:r>
              <a:rPr lang="ru-RU" sz="2400" dirty="0" smtClean="0"/>
              <a:t>этом фильме </a:t>
            </a:r>
            <a:r>
              <a:rPr lang="ru-RU" sz="2400" dirty="0" smtClean="0"/>
              <a:t>исполнили: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Марчелло Мастроянни,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Мария Шелл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Жан</a:t>
            </a:r>
            <a:r>
              <a:rPr lang="ru-RU" sz="2400" dirty="0"/>
              <a:t> </a:t>
            </a:r>
            <a:r>
              <a:rPr lang="ru-RU" sz="2400" dirty="0" smtClean="0"/>
              <a:t>Маре</a:t>
            </a:r>
            <a:endParaRPr lang="ru-RU" sz="2400" dirty="0" smtClean="0"/>
          </a:p>
          <a:p>
            <a:r>
              <a:rPr lang="ru-RU" sz="2400" dirty="0"/>
              <a:t>Режиссер: </a:t>
            </a:r>
            <a:r>
              <a:rPr lang="ru-RU" sz="2400" dirty="0" err="1"/>
              <a:t>Лукино</a:t>
            </a:r>
            <a:r>
              <a:rPr lang="ru-RU" sz="2400" dirty="0"/>
              <a:t> </a:t>
            </a:r>
            <a:r>
              <a:rPr lang="ru-RU" sz="2400" dirty="0" err="1"/>
              <a:t>Висконти</a:t>
            </a:r>
            <a:endParaRPr lang="ru-RU" sz="2400" dirty="0"/>
          </a:p>
        </p:txBody>
      </p:sp>
      <p:pic>
        <p:nvPicPr>
          <p:cNvPr id="19458" name="Picture 2" descr="D:\ЦГБ-фото\ЦГБ\2021\11НОЯБРЬ\кино викторина Достоевский\EagRz01WsAoiQ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99992"/>
            <a:ext cx="4357634" cy="26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31281" y="5947369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720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04" y="398442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КЛАССИКА  ЗАРУБЕЖНОГО </a:t>
            </a:r>
            <a:r>
              <a:rPr lang="ru-RU" sz="2800" b="1" dirty="0" smtClean="0">
                <a:solidFill>
                  <a:srgbClr val="C00000"/>
                </a:solidFill>
              </a:rPr>
              <a:t>КИНЕМАТОГРАФА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Верный ответ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59055" y="2099488"/>
            <a:ext cx="48507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 фильм «Белые ночи</a:t>
            </a:r>
            <a:r>
              <a:rPr lang="ru-RU" sz="2400" dirty="0"/>
              <a:t>». </a:t>
            </a:r>
            <a:endParaRPr lang="ru-RU" sz="2400" dirty="0" smtClean="0"/>
          </a:p>
          <a:p>
            <a:r>
              <a:rPr lang="ru-RU" sz="2400" dirty="0" smtClean="0"/>
              <a:t>Главные </a:t>
            </a:r>
            <a:r>
              <a:rPr lang="ru-RU" sz="2400" dirty="0"/>
              <a:t>роли в этом фильме исполнили:</a:t>
            </a:r>
          </a:p>
          <a:p>
            <a:r>
              <a:rPr lang="ru-RU" sz="2400" dirty="0"/>
              <a:t>Марчелло Мастроянни, </a:t>
            </a:r>
          </a:p>
          <a:p>
            <a:r>
              <a:rPr lang="ru-RU" sz="2400" dirty="0"/>
              <a:t>Мария Шелл</a:t>
            </a:r>
          </a:p>
          <a:p>
            <a:r>
              <a:rPr lang="ru-RU" sz="2400" dirty="0"/>
              <a:t>Жан Маре</a:t>
            </a:r>
          </a:p>
          <a:p>
            <a:r>
              <a:rPr lang="ru-RU" sz="2400" dirty="0"/>
              <a:t>Режиссер: </a:t>
            </a:r>
            <a:r>
              <a:rPr lang="ru-RU" sz="2400" dirty="0" err="1"/>
              <a:t>Лукино</a:t>
            </a:r>
            <a:r>
              <a:rPr lang="ru-RU" sz="2400" dirty="0"/>
              <a:t> </a:t>
            </a:r>
            <a:r>
              <a:rPr lang="ru-RU" sz="2400" dirty="0" err="1"/>
              <a:t>Висконти</a:t>
            </a:r>
            <a:endParaRPr lang="ru-RU" sz="2400" dirty="0" smtClean="0"/>
          </a:p>
        </p:txBody>
      </p:sp>
      <p:pic>
        <p:nvPicPr>
          <p:cNvPr id="20482" name="Picture 2" descr="D:\ЦГБ-фото\ЦГБ\2021\11НОЯБРЬ\кино викторина Достоевский\EAjsCwUXoAAjCg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86" y="1398921"/>
            <a:ext cx="3033081" cy="41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042095" y="5940414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71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8441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КЛАССИКА  ЗАРУБЕЖНОГО </a:t>
            </a:r>
            <a:r>
              <a:rPr lang="ru-RU" sz="2800" b="1" dirty="0" smtClean="0">
                <a:solidFill>
                  <a:srgbClr val="C00000"/>
                </a:solidFill>
              </a:rPr>
              <a:t>КИНЕМАТОГРАФА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Вопрос на 20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27299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Актуализация классического романа, </a:t>
            </a:r>
            <a:r>
              <a:rPr lang="ru-RU" sz="2400" dirty="0" smtClean="0"/>
              <a:t>не просто </a:t>
            </a:r>
            <a:r>
              <a:rPr lang="ru-RU" sz="2400" dirty="0"/>
              <a:t>перенесение его действия </a:t>
            </a:r>
            <a:r>
              <a:rPr lang="ru-RU" sz="2400" dirty="0" smtClean="0"/>
              <a:t>в Финляндию </a:t>
            </a:r>
            <a:r>
              <a:rPr lang="ru-RU" sz="2400" dirty="0"/>
              <a:t>XX века, но и насыщение </a:t>
            </a:r>
            <a:r>
              <a:rPr lang="ru-RU" sz="2400" dirty="0" smtClean="0"/>
              <a:t>его духом </a:t>
            </a:r>
            <a:r>
              <a:rPr lang="ru-RU" sz="2400" dirty="0"/>
              <a:t>постмодернизма</a:t>
            </a:r>
            <a:r>
              <a:rPr lang="ru-RU" sz="2400" dirty="0" smtClean="0"/>
              <a:t>. </a:t>
            </a:r>
            <a:r>
              <a:rPr lang="ru-RU" sz="2400" u="sng" dirty="0" smtClean="0"/>
              <a:t>О каком фильме речь?</a:t>
            </a:r>
            <a:endParaRPr lang="ru-RU" sz="2400" u="sng" dirty="0"/>
          </a:p>
        </p:txBody>
      </p:sp>
      <p:pic>
        <p:nvPicPr>
          <p:cNvPr id="21506" name="Picture 2" descr="D:\ЦГБ-фото\ЦГБ\2021\11НОЯБРЬ\кино викторина Достоевский\192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59086"/>
            <a:ext cx="4270077" cy="28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31280" y="5934565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68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8442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КЛАССИКА  ЗАРУБЕЖНОГО </a:t>
            </a:r>
            <a:r>
              <a:rPr lang="ru-RU" sz="2800" b="1" dirty="0" smtClean="0">
                <a:solidFill>
                  <a:srgbClr val="C00000"/>
                </a:solidFill>
              </a:rPr>
              <a:t>КИНЕМАТОГРАФА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Верный ответ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D:\ЦГБ-фото\ЦГБ\2021\11НОЯБРЬ\кино викторина Достоевский\300x450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68" y="1363066"/>
            <a:ext cx="3084405" cy="43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0220" y="2619211"/>
            <a:ext cx="3855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Фильм «Преступление </a:t>
            </a:r>
            <a:r>
              <a:rPr lang="ru-RU" sz="2400" dirty="0"/>
              <a:t>и </a:t>
            </a:r>
            <a:r>
              <a:rPr lang="ru-RU" sz="2400" dirty="0" smtClean="0"/>
              <a:t>наказание».</a:t>
            </a:r>
            <a:endParaRPr lang="ru-RU" sz="2400" dirty="0" smtClean="0"/>
          </a:p>
          <a:p>
            <a:pPr algn="just"/>
            <a:r>
              <a:rPr lang="ru-RU" sz="2400" dirty="0"/>
              <a:t>Режиссер: Аки </a:t>
            </a:r>
            <a:r>
              <a:rPr lang="ru-RU" sz="2400" dirty="0" err="1" smtClean="0"/>
              <a:t>Каурисмяки</a:t>
            </a:r>
            <a:endParaRPr lang="ru-RU" sz="2400" dirty="0" smtClean="0"/>
          </a:p>
          <a:p>
            <a:pPr algn="just"/>
            <a:r>
              <a:rPr lang="ru-RU" sz="2400" dirty="0"/>
              <a:t>Год создания: 1983</a:t>
            </a: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017891" y="5949757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63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208" y="384794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КЛАССИКА  ЗАРУБЕЖНОГО </a:t>
            </a:r>
            <a:r>
              <a:rPr lang="ru-RU" sz="2800" b="1" dirty="0" smtClean="0">
                <a:solidFill>
                  <a:srgbClr val="C00000"/>
                </a:solidFill>
              </a:rPr>
              <a:t>КИНЕМАТОГРАФА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Вопрос на 30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81615" y="2459504"/>
            <a:ext cx="4112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Фантастический рассказ Ф. Достоевского </a:t>
            </a:r>
            <a:r>
              <a:rPr lang="ru-RU" sz="2400" dirty="0" smtClean="0"/>
              <a:t>про </a:t>
            </a:r>
            <a:r>
              <a:rPr lang="ru-RU" sz="2400" dirty="0" smtClean="0"/>
              <a:t>«человека </a:t>
            </a:r>
            <a:r>
              <a:rPr lang="ru-RU" sz="2400" dirty="0"/>
              <a:t>из подземелья</a:t>
            </a:r>
            <a:r>
              <a:rPr lang="ru-RU" sz="2400" dirty="0" smtClean="0"/>
              <a:t>». Как </a:t>
            </a:r>
            <a:r>
              <a:rPr lang="ru-RU" sz="2400" dirty="0" smtClean="0"/>
              <a:t>называется одноименный </a:t>
            </a:r>
            <a:r>
              <a:rPr lang="ru-RU" sz="2400" dirty="0" smtClean="0"/>
              <a:t>фильм?</a:t>
            </a:r>
            <a:endParaRPr lang="ru-RU" sz="2400" dirty="0"/>
          </a:p>
        </p:txBody>
      </p:sp>
      <p:pic>
        <p:nvPicPr>
          <p:cNvPr id="23554" name="Picture 2" descr="D:\ЦГБ-фото\ЦГБ\2021\11НОЯБРЬ\кино викторина Достоевский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9906"/>
          <a:stretch/>
        </p:blipFill>
        <p:spPr bwMode="auto">
          <a:xfrm>
            <a:off x="237463" y="1925807"/>
            <a:ext cx="4262267" cy="296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26334" y="5930169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998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91" y="365058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КЛАССИКА  ЗАРУБЕЖНОГО </a:t>
            </a:r>
            <a:r>
              <a:rPr lang="ru-RU" sz="2800" b="1" dirty="0" smtClean="0">
                <a:solidFill>
                  <a:srgbClr val="C00000"/>
                </a:solidFill>
              </a:rPr>
              <a:t>КИНЕМАТОГРАФА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Верный ответ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12944" y="2733299"/>
            <a:ext cx="407977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Фильм </a:t>
            </a:r>
            <a:r>
              <a:rPr lang="ru-RU" sz="2800" dirty="0" smtClean="0"/>
              <a:t>«Кроткая».</a:t>
            </a:r>
          </a:p>
          <a:p>
            <a:r>
              <a:rPr lang="ru-RU" sz="2800" dirty="0" smtClean="0"/>
              <a:t>Режиссер</a:t>
            </a:r>
            <a:r>
              <a:rPr lang="ru-RU" sz="2800" dirty="0"/>
              <a:t>: </a:t>
            </a:r>
            <a:r>
              <a:rPr lang="ru-RU" sz="2800" dirty="0" err="1"/>
              <a:t>Робер</a:t>
            </a:r>
            <a:r>
              <a:rPr lang="ru-RU" sz="2800" dirty="0"/>
              <a:t> </a:t>
            </a:r>
            <a:r>
              <a:rPr lang="ru-RU" sz="2800" dirty="0" err="1" smtClean="0"/>
              <a:t>Брессон</a:t>
            </a:r>
            <a:endParaRPr lang="ru-RU" sz="2800" dirty="0" smtClean="0"/>
          </a:p>
          <a:p>
            <a:r>
              <a:rPr lang="ru-RU" sz="2800" dirty="0" smtClean="0"/>
              <a:t>Год </a:t>
            </a:r>
            <a:r>
              <a:rPr lang="ru-RU" sz="2800" dirty="0"/>
              <a:t>создания: 1969</a:t>
            </a:r>
          </a:p>
        </p:txBody>
      </p:sp>
      <p:pic>
        <p:nvPicPr>
          <p:cNvPr id="24578" name="Picture 2" descr="D:\ЦГБ-фото\ЦГБ\2021\11НОЯБРЬ\кино викторина Достоевский\1920x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67" y="1477504"/>
            <a:ext cx="3016155" cy="41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039065" y="5953502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52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002" y="384794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КЛАССИКА  ЗАРУБЕЖНОГО </a:t>
            </a:r>
            <a:r>
              <a:rPr lang="ru-RU" sz="2800" b="1" dirty="0" smtClean="0">
                <a:solidFill>
                  <a:srgbClr val="C00000"/>
                </a:solidFill>
              </a:rPr>
              <a:t>КИНЕМАТОГРАФА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Вопрос на 40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399563"/>
            <a:ext cx="4386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Режиссер </a:t>
            </a:r>
            <a:r>
              <a:rPr lang="ru-RU" sz="2400" dirty="0"/>
              <a:t>Бернардо </a:t>
            </a:r>
            <a:r>
              <a:rPr lang="ru-RU" sz="2400" dirty="0" err="1" smtClean="0"/>
              <a:t>Бертолуччи</a:t>
            </a:r>
            <a:r>
              <a:rPr lang="ru-RU" sz="2400" dirty="0"/>
              <a:t> </a:t>
            </a:r>
            <a:r>
              <a:rPr lang="ru-RU" sz="2400" dirty="0" smtClean="0"/>
              <a:t>очень </a:t>
            </a:r>
            <a:r>
              <a:rPr lang="ru-RU" sz="2400" dirty="0"/>
              <a:t>тесно связал </a:t>
            </a:r>
            <a:r>
              <a:rPr lang="ru-RU" sz="2400" dirty="0" smtClean="0"/>
              <a:t>идею Достоевского </a:t>
            </a:r>
            <a:r>
              <a:rPr lang="ru-RU" sz="2400" dirty="0"/>
              <a:t>с </a:t>
            </a:r>
            <a:r>
              <a:rPr lang="ru-RU" sz="2400" dirty="0" smtClean="0"/>
              <a:t>настроениями европейского </a:t>
            </a:r>
            <a:r>
              <a:rPr lang="ru-RU" sz="2400" dirty="0"/>
              <a:t>общества конца 1960-х </a:t>
            </a:r>
            <a:r>
              <a:rPr lang="ru-RU" sz="2400" dirty="0" smtClean="0"/>
              <a:t>годов.</a:t>
            </a:r>
          </a:p>
          <a:p>
            <a:pPr algn="just"/>
            <a:r>
              <a:rPr lang="ru-RU" sz="2400" dirty="0"/>
              <a:t>Сознание героя постепенно распадается, </a:t>
            </a:r>
            <a:r>
              <a:rPr lang="ru-RU" sz="2400" dirty="0" smtClean="0"/>
              <a:t>а </a:t>
            </a:r>
            <a:r>
              <a:rPr lang="ru-RU" sz="2400" dirty="0"/>
              <a:t>его тень обретает самостоятельное </a:t>
            </a:r>
            <a:r>
              <a:rPr lang="ru-RU" sz="2400" dirty="0" smtClean="0"/>
              <a:t>существование.</a:t>
            </a:r>
          </a:p>
          <a:p>
            <a:pPr algn="just"/>
            <a:r>
              <a:rPr lang="ru-RU" sz="2400" dirty="0" smtClean="0"/>
              <a:t>Как называется фильм </a:t>
            </a:r>
            <a:r>
              <a:rPr lang="ru-RU" sz="2400" dirty="0" smtClean="0"/>
              <a:t>и </a:t>
            </a:r>
            <a:r>
              <a:rPr lang="ru-RU" sz="2400" dirty="0" smtClean="0"/>
              <a:t>как называется повесть </a:t>
            </a:r>
            <a:endParaRPr lang="ru-RU" sz="2400" dirty="0" smtClean="0"/>
          </a:p>
          <a:p>
            <a:pPr algn="just"/>
            <a:r>
              <a:rPr lang="ru-RU" sz="2400" dirty="0" smtClean="0"/>
              <a:t>Ф</a:t>
            </a:r>
            <a:r>
              <a:rPr lang="ru-RU" sz="2400" dirty="0" smtClean="0"/>
              <a:t>. Достоевского ?</a:t>
            </a:r>
            <a:endParaRPr lang="ru-RU" sz="2400" dirty="0"/>
          </a:p>
        </p:txBody>
      </p:sp>
      <p:pic>
        <p:nvPicPr>
          <p:cNvPr id="25602" name="Picture 2" descr="D:\ЦГБ-фото\ЦГБ\2021\11НОЯБРЬ\кино викторина Достоевский\85527543d11a39360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2188760"/>
            <a:ext cx="4409742" cy="24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33294" y="5961762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677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6473"/>
            <a:ext cx="7886700" cy="100920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Откуда кадр? Вопрос на 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99" y="2486640"/>
            <a:ext cx="39160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Грушенька</a:t>
            </a:r>
            <a:r>
              <a:rPr lang="ru-RU" sz="2800" dirty="0" smtClean="0"/>
              <a:t> -предмет вожделения </a:t>
            </a:r>
          </a:p>
          <a:p>
            <a:r>
              <a:rPr lang="ru-RU" sz="2800" dirty="0" smtClean="0"/>
              <a:t>Дмитрия</a:t>
            </a:r>
            <a:r>
              <a:rPr lang="ru-RU" sz="2800" dirty="0"/>
              <a:t> </a:t>
            </a:r>
            <a:r>
              <a:rPr lang="ru-RU" sz="2800" dirty="0" smtClean="0"/>
              <a:t>Карамазова.</a:t>
            </a:r>
          </a:p>
          <a:p>
            <a:r>
              <a:rPr lang="ru-RU" sz="2800" dirty="0" smtClean="0"/>
              <a:t>Это они на кадре?</a:t>
            </a:r>
            <a:endParaRPr lang="ru-RU" sz="2800" dirty="0"/>
          </a:p>
        </p:txBody>
      </p:sp>
      <p:pic>
        <p:nvPicPr>
          <p:cNvPr id="1026" name="Picture 2" descr="D:\ЦГБ-фото\ЦГБ\2021\11НОЯБРЬ\кино викторина Достоевский\1\dd4e6462-c540-496d-ab2e-fe8b5db64b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4" y="2047078"/>
            <a:ext cx="4045323" cy="26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6154703" y="5949397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06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00" y="398442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КЛАССИКА  ЗАРУБЕЖНОГО </a:t>
            </a:r>
            <a:r>
              <a:rPr lang="ru-RU" sz="2800" b="1" dirty="0" smtClean="0">
                <a:solidFill>
                  <a:srgbClr val="C00000"/>
                </a:solidFill>
              </a:rPr>
              <a:t>КИНЕМАТОГРАФА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Верный ответ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85644" y="2438614"/>
            <a:ext cx="4517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Фильм </a:t>
            </a:r>
            <a:r>
              <a:rPr lang="ru-RU" sz="2400" dirty="0" smtClean="0"/>
              <a:t>«Партнер»</a:t>
            </a:r>
          </a:p>
          <a:p>
            <a:r>
              <a:rPr lang="ru-RU" sz="2400" dirty="0" smtClean="0"/>
              <a:t>Режиссер</a:t>
            </a:r>
            <a:r>
              <a:rPr lang="ru-RU" sz="2400" dirty="0"/>
              <a:t>: </a:t>
            </a:r>
            <a:r>
              <a:rPr lang="ru-RU" sz="2400" dirty="0" smtClean="0"/>
              <a:t>Бернардо </a:t>
            </a:r>
            <a:r>
              <a:rPr lang="ru-RU" sz="2400" dirty="0" err="1" smtClean="0"/>
              <a:t>Бертолуччи</a:t>
            </a:r>
            <a:endParaRPr lang="ru-RU" sz="2400" dirty="0" smtClean="0"/>
          </a:p>
          <a:p>
            <a:r>
              <a:rPr lang="ru-RU" sz="2400" dirty="0"/>
              <a:t>Год создания: </a:t>
            </a:r>
            <a:r>
              <a:rPr lang="ru-RU" sz="2400" dirty="0" smtClean="0"/>
              <a:t>1968</a:t>
            </a:r>
          </a:p>
          <a:p>
            <a:r>
              <a:rPr lang="ru-RU" sz="2400" dirty="0" smtClean="0"/>
              <a:t>Повесть Ф. Достоевского</a:t>
            </a:r>
            <a:r>
              <a:rPr lang="ru-RU" sz="2400" dirty="0" smtClean="0"/>
              <a:t> </a:t>
            </a:r>
            <a:r>
              <a:rPr lang="ru-RU" sz="2400" dirty="0" smtClean="0"/>
              <a:t>«Двойник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26626" name="Picture 2" descr="D:\ЦГБ-фото\ЦГБ\2021\11НОЯБРЬ\кино викторина Достоевский\3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9" y="1832064"/>
            <a:ext cx="2114966" cy="30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ЦГБ-фото\ЦГБ\2021\11НОЯБРЬ\кино викторина Достоевский\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47" y="1845712"/>
            <a:ext cx="2039877" cy="30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4026086" y="5970227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56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002" y="384793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КЛАССИКА  ЗАРУБЕЖНОГО </a:t>
            </a:r>
            <a:r>
              <a:rPr lang="ru-RU" sz="2800" b="1" dirty="0" smtClean="0">
                <a:solidFill>
                  <a:srgbClr val="C00000"/>
                </a:solidFill>
              </a:rPr>
              <a:t>КИНЕМАТОГРАФА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Вопрос на 50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95269" y="1899936"/>
            <a:ext cx="4320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Экранизация одноименного шедевра мировой </a:t>
            </a:r>
            <a:r>
              <a:rPr lang="ru-RU" sz="2400" dirty="0" smtClean="0"/>
              <a:t>литературы, великого </a:t>
            </a:r>
            <a:r>
              <a:rPr lang="ru-RU" sz="2400" dirty="0"/>
              <a:t>русского философа </a:t>
            </a:r>
            <a:r>
              <a:rPr lang="ru-RU" sz="2400" dirty="0"/>
              <a:t> </a:t>
            </a:r>
            <a:r>
              <a:rPr lang="ru-RU" sz="2400" dirty="0" smtClean="0"/>
              <a:t>и </a:t>
            </a:r>
            <a:r>
              <a:rPr lang="ru-RU" sz="2400" dirty="0"/>
              <a:t>писателя </a:t>
            </a:r>
            <a:r>
              <a:rPr lang="ru-RU" sz="2400" dirty="0" smtClean="0"/>
              <a:t>Ф.М. Достоевского. Действие </a:t>
            </a:r>
            <a:r>
              <a:rPr lang="ru-RU" sz="2400" dirty="0" smtClean="0"/>
              <a:t>фильма происходит </a:t>
            </a:r>
            <a:r>
              <a:rPr lang="ru-RU" sz="2400" dirty="0"/>
              <a:t>в Японии XX века. </a:t>
            </a:r>
            <a:r>
              <a:rPr lang="ru-RU" sz="2400" dirty="0"/>
              <a:t> </a:t>
            </a:r>
            <a:r>
              <a:rPr lang="ru-RU" sz="2400" u="sng" dirty="0" smtClean="0"/>
              <a:t>О </a:t>
            </a:r>
            <a:r>
              <a:rPr lang="ru-RU" sz="2400" u="sng" dirty="0" smtClean="0"/>
              <a:t>каком фильме речь?</a:t>
            </a:r>
          </a:p>
          <a:p>
            <a:pPr algn="just"/>
            <a:endParaRPr lang="ru-RU" sz="2400" dirty="0"/>
          </a:p>
        </p:txBody>
      </p:sp>
      <p:pic>
        <p:nvPicPr>
          <p:cNvPr id="27650" name="Picture 2" descr="D:\ЦГБ-фото\ЦГБ\2021\11НОЯБРЬ\кино викторина Достоевский\6f1af5b17722445845780d3d5caebfc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9" y="1964523"/>
            <a:ext cx="4146430" cy="288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31279" y="5955461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99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76" y="384793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КЛАССИКА  ЗАРУБЕЖНОГО </a:t>
            </a:r>
            <a:r>
              <a:rPr lang="ru-RU" sz="2800" b="1" dirty="0" smtClean="0">
                <a:solidFill>
                  <a:srgbClr val="C00000"/>
                </a:solidFill>
              </a:rPr>
              <a:t>КИНЕМАТОГРАФА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Верный ответ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6536" y="2637763"/>
            <a:ext cx="36520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Это фильм </a:t>
            </a:r>
            <a:r>
              <a:rPr lang="ru-RU" sz="2400" dirty="0"/>
              <a:t>«</a:t>
            </a:r>
            <a:r>
              <a:rPr lang="ru-RU" sz="2400" dirty="0" smtClean="0"/>
              <a:t>Идиот»</a:t>
            </a:r>
          </a:p>
          <a:p>
            <a:r>
              <a:rPr lang="ru-RU" sz="2400" dirty="0" smtClean="0"/>
              <a:t>Режиссер</a:t>
            </a:r>
            <a:r>
              <a:rPr lang="ru-RU" sz="2400" dirty="0"/>
              <a:t>: </a:t>
            </a:r>
            <a:r>
              <a:rPr lang="ru-RU" sz="2400" dirty="0" err="1"/>
              <a:t>Акира</a:t>
            </a:r>
            <a:r>
              <a:rPr lang="ru-RU" sz="2400" dirty="0"/>
              <a:t> </a:t>
            </a:r>
            <a:r>
              <a:rPr lang="ru-RU" sz="2400" dirty="0" smtClean="0"/>
              <a:t>Куросава</a:t>
            </a:r>
          </a:p>
          <a:p>
            <a:r>
              <a:rPr lang="ru-RU" sz="2400" dirty="0"/>
              <a:t>Год создания: 1951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28674" name="Picture 2" descr="D:\ЦГБ-фото\ЦГБ\2021\11НОЯБРЬ\кино викторина Достоевский\300x450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24" y="1365467"/>
            <a:ext cx="3019804" cy="41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022775" y="5967147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99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78706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ОБРАЗ ПИСАТЕЛЯ НА </a:t>
            </a:r>
            <a:r>
              <a:rPr lang="ru-RU" sz="2800" b="1" dirty="0" smtClean="0">
                <a:solidFill>
                  <a:srgbClr val="C00000"/>
                </a:solidFill>
              </a:rPr>
              <a:t>ЭКРАНЕ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Вопрос на 10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85648" y="2098250"/>
            <a:ext cx="3971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Главная </a:t>
            </a:r>
            <a:r>
              <a:rPr lang="ru-RU" sz="2400" dirty="0" smtClean="0"/>
              <a:t>идея этого </a:t>
            </a:r>
            <a:r>
              <a:rPr lang="ru-RU" sz="2400" dirty="0" smtClean="0"/>
              <a:t>фильма</a:t>
            </a:r>
            <a:r>
              <a:rPr lang="ru-RU" sz="2400" dirty="0"/>
              <a:t> </a:t>
            </a:r>
            <a:r>
              <a:rPr lang="ru-RU" sz="2400" dirty="0" smtClean="0"/>
              <a:t>заключалась </a:t>
            </a:r>
            <a:r>
              <a:rPr lang="ru-RU" sz="2400" dirty="0"/>
              <a:t>в показе Достоевского </a:t>
            </a:r>
            <a:r>
              <a:rPr lang="ru-RU" sz="2400" dirty="0" smtClean="0"/>
              <a:t>как революционера, с кардинальным</a:t>
            </a:r>
            <a:r>
              <a:rPr lang="ru-RU" sz="2400" dirty="0"/>
              <a:t> </a:t>
            </a:r>
            <a:r>
              <a:rPr lang="ru-RU" sz="2400" dirty="0" smtClean="0"/>
              <a:t>изменением </a:t>
            </a:r>
            <a:r>
              <a:rPr lang="ru-RU" sz="2400" dirty="0" smtClean="0"/>
              <a:t>мировоззрения. </a:t>
            </a:r>
            <a:endParaRPr lang="ru-RU" sz="2400" dirty="0" smtClean="0"/>
          </a:p>
          <a:p>
            <a:pPr algn="just"/>
            <a:r>
              <a:rPr lang="ru-RU" sz="2400" dirty="0" smtClean="0"/>
              <a:t>О </a:t>
            </a:r>
            <a:r>
              <a:rPr lang="ru-RU" sz="2400" dirty="0" smtClean="0"/>
              <a:t>каком фильме речь?</a:t>
            </a:r>
            <a:endParaRPr lang="ru-RU" sz="2400" dirty="0"/>
          </a:p>
        </p:txBody>
      </p:sp>
      <p:pic>
        <p:nvPicPr>
          <p:cNvPr id="29698" name="Picture 2" descr="D:\ЦГБ-фото\ЦГБ\2021\11НОЯБРЬ\кино викторина Достоевский\regnum_picture_1510331633110507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3" y="1919220"/>
            <a:ext cx="3961500" cy="2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43681" y="5959668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651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84791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ОБРАЗ ПИСАТЕЛЯ НА </a:t>
            </a:r>
            <a:r>
              <a:rPr lang="ru-RU" sz="2800" b="1" dirty="0" smtClean="0">
                <a:solidFill>
                  <a:srgbClr val="C00000"/>
                </a:solidFill>
              </a:rPr>
              <a:t>ЭКРАНЕ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Верный ответ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99296" y="28147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Это </a:t>
            </a:r>
            <a:r>
              <a:rPr lang="ru-RU" sz="2400" dirty="0" smtClean="0"/>
              <a:t>фильм «Мертвый </a:t>
            </a:r>
            <a:r>
              <a:rPr lang="ru-RU" sz="2400" dirty="0" smtClean="0"/>
              <a:t>дом»,</a:t>
            </a:r>
          </a:p>
          <a:p>
            <a:r>
              <a:rPr lang="ru-RU" sz="2400" dirty="0"/>
              <a:t> Режиссер: Василий </a:t>
            </a:r>
            <a:r>
              <a:rPr lang="ru-RU" sz="2400" dirty="0" smtClean="0"/>
              <a:t>Федоров,</a:t>
            </a:r>
          </a:p>
          <a:p>
            <a:r>
              <a:rPr lang="ru-RU" sz="2400" dirty="0"/>
              <a:t> Год создания: 1932</a:t>
            </a:r>
          </a:p>
        </p:txBody>
      </p:sp>
      <p:pic>
        <p:nvPicPr>
          <p:cNvPr id="30722" name="Picture 2" descr="D:\ЦГБ-фото\ЦГБ\2021\11НОЯБРЬ\кино викторина Достоевский\300x450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" b="5107"/>
          <a:stretch/>
        </p:blipFill>
        <p:spPr bwMode="auto">
          <a:xfrm>
            <a:off x="1115467" y="1405719"/>
            <a:ext cx="3251816" cy="43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025831" y="5971993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34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84794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ОБРАЗ ПИСАТЕЛЯ НА </a:t>
            </a:r>
            <a:r>
              <a:rPr lang="ru-RU" sz="2800" b="1" dirty="0" smtClean="0">
                <a:solidFill>
                  <a:srgbClr val="C00000"/>
                </a:solidFill>
              </a:rPr>
              <a:t>ЭКРАНЕ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Вопрос на 20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20209"/>
            <a:ext cx="4408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Великий Достоевский, находящийся под надзором полиции, в ужасном положении: менее чем за месяц он должен завершить роман «Игрок», в противном же случае он на многие годы попадет в кабалу к издателю. </a:t>
            </a:r>
            <a:r>
              <a:rPr lang="ru-RU" sz="2400" dirty="0" smtClean="0"/>
              <a:t>Что это за фильм?</a:t>
            </a:r>
            <a:endParaRPr lang="ru-RU" sz="2400" dirty="0"/>
          </a:p>
        </p:txBody>
      </p:sp>
      <p:pic>
        <p:nvPicPr>
          <p:cNvPr id="31746" name="Picture 2" descr="D:\ЦГБ-фото\ЦГБ\2021\11НОЯБРЬ\кино викторина Достоевский\e0249727a885dda5f5947254096e9e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7" y="1975372"/>
            <a:ext cx="3852941" cy="28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41364" y="5950366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30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778" y="398440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ОБРАЗ ПИСАТЕЛЯ НА </a:t>
            </a:r>
            <a:r>
              <a:rPr lang="ru-RU" sz="2800" b="1" dirty="0" smtClean="0">
                <a:solidFill>
                  <a:srgbClr val="C00000"/>
                </a:solidFill>
              </a:rPr>
              <a:t>ЭКРАНЕ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Верный ответ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5343" y="2459504"/>
            <a:ext cx="395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Фильм </a:t>
            </a:r>
            <a:r>
              <a:rPr lang="ru-RU" sz="2400" dirty="0" smtClean="0"/>
              <a:t>«Двадцать </a:t>
            </a:r>
            <a:r>
              <a:rPr lang="ru-RU" sz="2400" dirty="0"/>
              <a:t>шесть дней из жизни </a:t>
            </a:r>
            <a:r>
              <a:rPr lang="ru-RU" sz="2400" dirty="0" smtClean="0"/>
              <a:t>Достоевского»,</a:t>
            </a:r>
          </a:p>
          <a:p>
            <a:pPr algn="just"/>
            <a:r>
              <a:rPr lang="ru-RU" sz="2400" dirty="0"/>
              <a:t>Режиссер: Александр </a:t>
            </a:r>
            <a:r>
              <a:rPr lang="ru-RU" sz="2400" dirty="0" err="1" smtClean="0"/>
              <a:t>Зархи</a:t>
            </a:r>
            <a:endParaRPr lang="ru-RU" sz="2400" dirty="0" smtClean="0"/>
          </a:p>
          <a:p>
            <a:pPr algn="just"/>
            <a:r>
              <a:rPr lang="ru-RU" sz="2400" dirty="0"/>
              <a:t>Год создания: 1980</a:t>
            </a:r>
          </a:p>
        </p:txBody>
      </p:sp>
      <p:pic>
        <p:nvPicPr>
          <p:cNvPr id="32770" name="Picture 2" descr="D:\ЦГБ-фото\ЦГБ\2021\11НОЯБРЬ\кино викторина Достоевский\300x450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8" y="1422552"/>
            <a:ext cx="2955685" cy="39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022286" y="5967149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10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8438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ОБРАЗ ПИСАТЕЛЯ НА </a:t>
            </a:r>
            <a:r>
              <a:rPr lang="ru-RU" sz="2800" b="1" dirty="0" smtClean="0">
                <a:solidFill>
                  <a:srgbClr val="C00000"/>
                </a:solidFill>
              </a:rPr>
              <a:t>ЭКРАНЕ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Вопрос на 30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6081" y="198772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В результате теракта убит член </a:t>
            </a:r>
            <a:r>
              <a:rPr lang="ru-RU" sz="2000" dirty="0" smtClean="0"/>
              <a:t>царской семьи</a:t>
            </a:r>
            <a:r>
              <a:rPr lang="ru-RU" sz="2000" dirty="0"/>
              <a:t>. Преследуемый </a:t>
            </a:r>
            <a:r>
              <a:rPr lang="ru-RU" sz="2000" dirty="0" smtClean="0"/>
              <a:t>внезапными приступами </a:t>
            </a:r>
            <a:r>
              <a:rPr lang="ru-RU" sz="2000" dirty="0"/>
              <a:t>эпилепсии, кредиторами </a:t>
            </a:r>
            <a:r>
              <a:rPr lang="ru-RU" sz="2000" dirty="0" smtClean="0"/>
              <a:t>и издателем</a:t>
            </a:r>
            <a:r>
              <a:rPr lang="ru-RU" sz="2000" dirty="0"/>
              <a:t>, Достоевский днями </a:t>
            </a:r>
            <a:r>
              <a:rPr lang="ru-RU" sz="2000" dirty="0" smtClean="0"/>
              <a:t>диктует новые </a:t>
            </a:r>
            <a:r>
              <a:rPr lang="ru-RU" sz="2000" dirty="0"/>
              <a:t>и новые главы «Игрока», а ночами не оставляет попыток найти лидера организации, </a:t>
            </a:r>
            <a:r>
              <a:rPr lang="ru-RU" sz="2000" dirty="0" smtClean="0"/>
              <a:t>совершившей теракт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О каком фильме идет речь</a:t>
            </a:r>
            <a:r>
              <a:rPr lang="ru-RU" sz="2000" dirty="0" smtClean="0"/>
              <a:t>?</a:t>
            </a:r>
            <a:endParaRPr lang="ru-RU" sz="2000" dirty="0" smtClean="0"/>
          </a:p>
        </p:txBody>
      </p:sp>
      <p:pic>
        <p:nvPicPr>
          <p:cNvPr id="33794" name="Picture 2" descr="D:\ЦГБ-фото\ЦГБ\2021\11НОЯБРЬ\кино викторина Достоевский\1920x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5" y="2096905"/>
            <a:ext cx="3907561" cy="26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41508" y="5948212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91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8440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ОБРАЗ ПИСАТЕЛЯ НА </a:t>
            </a:r>
            <a:r>
              <a:rPr lang="ru-RU" sz="2800" b="1" dirty="0" smtClean="0">
                <a:solidFill>
                  <a:srgbClr val="C00000"/>
                </a:solidFill>
              </a:rPr>
              <a:t>ЭКРАНЕ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Верный ответ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64634" y="34480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4818" name="Picture 2" descr="D:\ЦГБ-фото\ЦГБ\2021\11НОЯБРЬ\кино викторина Достоевский\300x450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30" y="1361846"/>
            <a:ext cx="2756204" cy="413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7630" y="2645170"/>
            <a:ext cx="4722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Фильм </a:t>
            </a:r>
            <a:r>
              <a:rPr lang="ru-RU" sz="2400" dirty="0" smtClean="0"/>
              <a:t>«Демоны Санкт-Петербурга»</a:t>
            </a:r>
            <a:endParaRPr lang="ru-RU" sz="2400" dirty="0" smtClean="0"/>
          </a:p>
          <a:p>
            <a:pPr algn="just"/>
            <a:r>
              <a:rPr lang="ru-RU" sz="2400" dirty="0"/>
              <a:t>Режиссер: </a:t>
            </a:r>
            <a:r>
              <a:rPr lang="ru-RU" sz="2400" dirty="0" err="1"/>
              <a:t>Джулиано</a:t>
            </a:r>
            <a:r>
              <a:rPr lang="ru-RU" sz="2400" dirty="0"/>
              <a:t> </a:t>
            </a:r>
            <a:r>
              <a:rPr lang="ru-RU" sz="2400" dirty="0" err="1" smtClean="0"/>
              <a:t>Монтальдо</a:t>
            </a:r>
            <a:endParaRPr lang="ru-RU" sz="2400" dirty="0" smtClean="0"/>
          </a:p>
          <a:p>
            <a:pPr algn="just"/>
            <a:r>
              <a:rPr lang="ru-RU" sz="2400" dirty="0"/>
              <a:t>Год создания: 2008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032913" y="5956579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49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74" y="398439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ОБРАЗ ПИСАТЕЛЯ НА </a:t>
            </a:r>
            <a:r>
              <a:rPr lang="ru-RU" sz="2800" b="1" dirty="0" smtClean="0">
                <a:solidFill>
                  <a:srgbClr val="C00000"/>
                </a:solidFill>
              </a:rPr>
              <a:t>ЭКРАНЕ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Вопрос на 40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64634" y="34480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9566" y="216976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В основе </a:t>
            </a:r>
            <a:r>
              <a:rPr lang="ru-RU" sz="2000" dirty="0" smtClean="0"/>
              <a:t>какого фильма </a:t>
            </a:r>
            <a:r>
              <a:rPr lang="ru-RU" sz="2000" dirty="0"/>
              <a:t>— переписка писателя с братом и со второй женой </a:t>
            </a:r>
            <a:r>
              <a:rPr lang="ru-RU" sz="2000" dirty="0" smtClean="0"/>
              <a:t>Анной Григорьевной </a:t>
            </a:r>
            <a:r>
              <a:rPr lang="ru-RU" sz="2000" dirty="0" err="1"/>
              <a:t>Сниткиной</a:t>
            </a:r>
            <a:r>
              <a:rPr lang="ru-RU" sz="2000" dirty="0"/>
              <a:t>, а также </a:t>
            </a:r>
            <a:r>
              <a:rPr lang="ru-RU" sz="2000" dirty="0" smtClean="0"/>
              <a:t>научные монографии</a:t>
            </a:r>
            <a:r>
              <a:rPr lang="ru-RU" sz="2000" dirty="0" smtClean="0"/>
              <a:t>?</a:t>
            </a:r>
          </a:p>
          <a:p>
            <a:pPr algn="just"/>
            <a:r>
              <a:rPr lang="ru-RU" sz="2000" dirty="0"/>
              <a:t>Цель фильма - показать Достоевского </a:t>
            </a:r>
            <a:r>
              <a:rPr lang="ru-RU" sz="2000" dirty="0" smtClean="0"/>
              <a:t>не только </a:t>
            </a:r>
            <a:r>
              <a:rPr lang="ru-RU" sz="2000" dirty="0"/>
              <a:t>с положительной стороны. В </a:t>
            </a:r>
            <a:r>
              <a:rPr lang="ru-RU" sz="2000" dirty="0" smtClean="0"/>
              <a:t>картине он </a:t>
            </a:r>
            <a:r>
              <a:rPr lang="ru-RU" sz="2000" dirty="0" smtClean="0"/>
              <a:t>предстаёт </a:t>
            </a:r>
            <a:r>
              <a:rPr lang="ru-RU" sz="2000" dirty="0"/>
              <a:t>таким, каким был на </a:t>
            </a:r>
            <a:r>
              <a:rPr lang="ru-RU" sz="2000" dirty="0" smtClean="0"/>
              <a:t>самом деле.</a:t>
            </a:r>
            <a:endParaRPr lang="ru-RU" sz="2000" dirty="0"/>
          </a:p>
        </p:txBody>
      </p:sp>
      <p:pic>
        <p:nvPicPr>
          <p:cNvPr id="35842" name="Picture 2" descr="D:\ЦГБ-фото\ЦГБ\2021\11НОЯБРЬ\кино викторина Достоевский\Andrey-Tashkov-Tri-zhenschini-Dostoevskogo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7" y="2207107"/>
            <a:ext cx="4057453" cy="240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6123338" y="5966980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93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209" y="392823"/>
            <a:ext cx="7886700" cy="100920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Откуда кадр? Верный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951946"/>
            <a:ext cx="3916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Нет, это кадр из фильма «Унесённые ветром»</a:t>
            </a:r>
            <a:endParaRPr lang="ru-RU" sz="2800" dirty="0"/>
          </a:p>
        </p:txBody>
      </p:sp>
      <p:pic>
        <p:nvPicPr>
          <p:cNvPr id="1026" name="Picture 2" descr="D:\ЦГБ-фото\ЦГБ\2021\11НОЯБРЬ\кино викторина Достоевский\1\dd4e6462-c540-496d-ab2e-fe8b5db64b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9" y="2081497"/>
            <a:ext cx="4045323" cy="26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4039299" y="5977722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37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277" y="384785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ОБРАЗ ПИСАТЕЛЯ НА </a:t>
            </a:r>
            <a:r>
              <a:rPr lang="ru-RU" sz="2800" b="1" dirty="0" smtClean="0">
                <a:solidFill>
                  <a:srgbClr val="C00000"/>
                </a:solidFill>
              </a:rPr>
              <a:t>ЭКРАНЕ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Верный ответ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64634" y="34480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15267" y="26315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Фильм  </a:t>
            </a:r>
            <a:r>
              <a:rPr lang="ru-RU" sz="2400" dirty="0" smtClean="0"/>
              <a:t>«Три </a:t>
            </a:r>
            <a:r>
              <a:rPr lang="ru-RU" sz="2400" dirty="0"/>
              <a:t>женщины </a:t>
            </a:r>
            <a:r>
              <a:rPr lang="ru-RU" sz="2400" dirty="0" smtClean="0"/>
              <a:t>Достоевского</a:t>
            </a:r>
            <a:r>
              <a:rPr lang="ru-RU" sz="2400" dirty="0" smtClean="0"/>
              <a:t>»</a:t>
            </a:r>
            <a:endParaRPr lang="ru-RU" sz="2400" dirty="0" smtClean="0"/>
          </a:p>
          <a:p>
            <a:pPr algn="just"/>
            <a:r>
              <a:rPr lang="ru-RU" sz="2400" dirty="0"/>
              <a:t>Режиссер: Евгений </a:t>
            </a:r>
            <a:r>
              <a:rPr lang="ru-RU" sz="2400" dirty="0" err="1" smtClean="0"/>
              <a:t>Ташков</a:t>
            </a:r>
            <a:endParaRPr lang="ru-RU" sz="2400" dirty="0" smtClean="0"/>
          </a:p>
          <a:p>
            <a:pPr algn="just"/>
            <a:r>
              <a:rPr lang="ru-RU" sz="2400" dirty="0"/>
              <a:t>Год создания: 2010</a:t>
            </a:r>
          </a:p>
        </p:txBody>
      </p:sp>
      <p:pic>
        <p:nvPicPr>
          <p:cNvPr id="36866" name="Picture 2" descr="D:\ЦГБ-фото\ЦГБ\2021\11НОЯБРЬ\кино викторина Достоевский\300x450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1" y="1315113"/>
            <a:ext cx="3142720" cy="421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011769" y="5967149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2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142" y="398441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ОБРАЗ ПИСАТЕЛЯ НА </a:t>
            </a:r>
            <a:r>
              <a:rPr lang="ru-RU" sz="2800" b="1" dirty="0" smtClean="0">
                <a:solidFill>
                  <a:srgbClr val="C00000"/>
                </a:solidFill>
              </a:rPr>
              <a:t>ЭКРАНЕ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Вопрос на 50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64634" y="34480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30804" y="153480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/>
              <a:t>В этом фильме - трагичная </a:t>
            </a:r>
            <a:r>
              <a:rPr lang="ru-RU" sz="2000" dirty="0"/>
              <a:t>и уникальная </a:t>
            </a:r>
            <a:r>
              <a:rPr lang="ru-RU" sz="2000" dirty="0" smtClean="0"/>
              <a:t>судьба Достоевского , </a:t>
            </a:r>
            <a:r>
              <a:rPr lang="ru-RU" sz="2000" dirty="0" smtClean="0"/>
              <a:t>полная тяжелейших </a:t>
            </a:r>
            <a:r>
              <a:rPr lang="ru-RU" sz="2000" dirty="0"/>
              <a:t>испытаний и </a:t>
            </a:r>
            <a:r>
              <a:rPr lang="ru-RU" sz="2000" dirty="0" smtClean="0"/>
              <a:t>невероятного накала </a:t>
            </a:r>
            <a:r>
              <a:rPr lang="ru-RU" sz="2000" dirty="0"/>
              <a:t>чувств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Фильм охватывает период с того момента,</a:t>
            </a:r>
          </a:p>
          <a:p>
            <a:pPr algn="just"/>
            <a:r>
              <a:rPr lang="ru-RU" sz="2000" dirty="0"/>
              <a:t>когда Достоевский был приговорен </a:t>
            </a:r>
            <a:r>
              <a:rPr lang="ru-RU" sz="2000" dirty="0" smtClean="0"/>
              <a:t>к смертной </a:t>
            </a:r>
            <a:r>
              <a:rPr lang="ru-RU" sz="2000" dirty="0"/>
              <a:t>казни за участие в </a:t>
            </a:r>
            <a:r>
              <a:rPr lang="ru-RU" sz="2000" dirty="0" smtClean="0"/>
              <a:t>кружке петрашевцев</a:t>
            </a:r>
            <a:r>
              <a:rPr lang="ru-RU" sz="2000" dirty="0"/>
              <a:t>, до времен создания "Братьев</a:t>
            </a:r>
          </a:p>
          <a:p>
            <a:pPr algn="just"/>
            <a:r>
              <a:rPr lang="ru-RU" sz="2000" dirty="0"/>
              <a:t>Карамазовых</a:t>
            </a:r>
            <a:r>
              <a:rPr lang="ru-RU" sz="2000" dirty="0" smtClean="0"/>
              <a:t>".</a:t>
            </a:r>
          </a:p>
          <a:p>
            <a:pPr algn="just"/>
            <a:r>
              <a:rPr lang="ru-RU" sz="2000" dirty="0" smtClean="0"/>
              <a:t>О каком фильме идет речь?</a:t>
            </a:r>
            <a:endParaRPr lang="ru-RU" sz="2000" dirty="0"/>
          </a:p>
        </p:txBody>
      </p:sp>
      <p:pic>
        <p:nvPicPr>
          <p:cNvPr id="37890" name="Picture 2" descr="D:\ЦГБ-фото\ЦГБ\2021\11НОЯБРЬ\кино викторина Достоевский\SOi2zP1cq1iFg5XhrjqSj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1" y="2069334"/>
            <a:ext cx="4222630" cy="26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150634" y="5907268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051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74" y="412086"/>
            <a:ext cx="7886700" cy="1009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ОБРАЗ ПИСАТЕЛЯ НА </a:t>
            </a:r>
            <a:r>
              <a:rPr lang="ru-RU" sz="2800" b="1" dirty="0" smtClean="0">
                <a:solidFill>
                  <a:srgbClr val="C00000"/>
                </a:solidFill>
              </a:rPr>
              <a:t>ЭКРАНЕ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Верный ответ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64634" y="34480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85648" y="262999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Фильм  «Достоевский»</a:t>
            </a:r>
          </a:p>
          <a:p>
            <a:r>
              <a:rPr lang="ru-RU" sz="2400" dirty="0"/>
              <a:t>Режиссер: Владимир </a:t>
            </a:r>
            <a:r>
              <a:rPr lang="ru-RU" sz="2400" dirty="0" smtClean="0"/>
              <a:t>Хотиненко</a:t>
            </a:r>
          </a:p>
          <a:p>
            <a:r>
              <a:rPr lang="ru-RU" sz="2400" dirty="0"/>
              <a:t>Год создания: 2011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38914" name="Picture 2" descr="D:\ЦГБ-фото\ЦГБ\2021\11НОЯБРЬ\кино викторина Достоевский\300x450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76" y="1458534"/>
            <a:ext cx="2842072" cy="39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4011768" y="5967151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15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-eto-na-klarnete-31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5" name="a-eto-na-klarnete-31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a-eto-na-klarnete-31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3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7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849" y="412088"/>
            <a:ext cx="7886700" cy="100920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Откуда кадр? Вопрос на 20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578702" y="2760060"/>
            <a:ext cx="39920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Этот 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молодой человек - Родион </a:t>
            </a:r>
            <a:r>
              <a:rPr lang="ru-RU" sz="2800" dirty="0" err="1">
                <a:ea typeface="Times New Roman" pitchFamily="18" charset="0"/>
                <a:cs typeface="Arial" pitchFamily="34" charset="0"/>
              </a:rPr>
              <a:t>Романыч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 Раскольников? </a:t>
            </a:r>
            <a:endParaRPr lang="ru-RU" sz="2800" dirty="0" smtClean="0"/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D:\ЦГБ-фото\ЦГБ\2021\11НОЯБРЬ\кино викторина Достоевский\3\1e6652db-b473-40ab-b266-5071967dff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r="6101"/>
          <a:stretch/>
        </p:blipFill>
        <p:spPr bwMode="auto">
          <a:xfrm>
            <a:off x="539990" y="1925878"/>
            <a:ext cx="4004719" cy="30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62863" y="5964043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06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84793"/>
            <a:ext cx="7886700" cy="100920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Откуда кадр? Верный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47324" y="2951946"/>
            <a:ext cx="34523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>
                <a:ea typeface="Times New Roman" pitchFamily="18" charset="0"/>
                <a:cs typeface="Arial" pitchFamily="34" charset="0"/>
              </a:rPr>
              <a:t>Раскольников</a:t>
            </a:r>
          </a:p>
          <a:p>
            <a:pPr algn="just"/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Родион </a:t>
            </a:r>
            <a:r>
              <a:rPr lang="ru-RU" sz="2800" dirty="0" err="1" smtClean="0">
                <a:ea typeface="Times New Roman" pitchFamily="18" charset="0"/>
                <a:cs typeface="Arial" pitchFamily="34" charset="0"/>
              </a:rPr>
              <a:t>Романыч</a:t>
            </a:r>
            <a:endParaRPr lang="ru-RU" sz="2800" dirty="0" smtClean="0"/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D:\ЦГБ-фото\ЦГБ\2021\11НОЯБРЬ\кино викторина Достоевский\3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2" y="1906994"/>
            <a:ext cx="4517268" cy="33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045186" y="5978306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90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12088"/>
            <a:ext cx="7886700" cy="100920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Откуда кадр? Вопрос на 30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599295" y="2528572"/>
            <a:ext cx="42418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Кадр из какого </a:t>
            </a: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фильма </a:t>
            </a: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?</a:t>
            </a: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Евгений Онегин» </a:t>
            </a: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У</a:t>
            </a: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ниженные 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оскорбленные»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lang="ru-RU" sz="2800" dirty="0" smtClean="0"/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D:\ЦГБ-фото\ЦГБ\2021\11НОЯБРЬ\кино викторина Достоевский\9\f458cb7c-6eb5-4573-8253-e8065226df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r="6806"/>
          <a:stretch/>
        </p:blipFill>
        <p:spPr bwMode="auto">
          <a:xfrm>
            <a:off x="48668" y="1724312"/>
            <a:ext cx="4523332" cy="33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25257" y="5959583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84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84793"/>
            <a:ext cx="7886700" cy="100920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Откуда кадр? Верный ответ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00724" y="2761164"/>
            <a:ext cx="32603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Кадр из фильма «Униженные </a:t>
            </a:r>
            <a:r>
              <a:rPr lang="ru-RU" sz="2800" dirty="0"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оскорбленные»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lang="ru-RU" sz="2800" dirty="0" smtClean="0"/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D:\ЦГБ-фото\ЦГБ\2021\11НОЯБРЬ\кино викторина Достоевский\9\3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48" y="1433489"/>
            <a:ext cx="2983302" cy="42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028537" y="5971985"/>
            <a:ext cx="4926842" cy="64144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Вернуться к выбору вопросов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21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8440"/>
            <a:ext cx="7886700" cy="100920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Откуда кадр? Вопрос на 40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866209" y="2731488"/>
            <a:ext cx="370458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Это фильм «Игрок» с участием Андрея Миронова?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lang="ru-RU" sz="2800" dirty="0" smtClean="0"/>
          </a:p>
        </p:txBody>
      </p:sp>
      <p:sp>
        <p:nvSpPr>
          <p:cNvPr id="1026" name="AutoShape 2" descr="Картинки по запросу &quot;шинель книг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D:\ЦГБ-фото\ЦГБ\2021\11НОЯБРЬ\кино викторина Достоевский\6\0a2ef753-6db4-4063-b313-e764cbbc8d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712"/>
            <a:ext cx="4791824" cy="31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135568" y="5950395"/>
            <a:ext cx="2825086" cy="7950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Узнать ответ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79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2741</TotalTime>
  <Words>1087</Words>
  <Application>Microsoft Office PowerPoint</Application>
  <PresentationFormat>Экран (4:3)</PresentationFormat>
  <Paragraphs>230</Paragraphs>
  <Slides>43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Ф.М.Достоевский</vt:lpstr>
      <vt:lpstr>Презентация PowerPoint</vt:lpstr>
      <vt:lpstr>Откуда кадр? Вопрос на 10</vt:lpstr>
      <vt:lpstr>Откуда кадр? Верный ответ</vt:lpstr>
      <vt:lpstr>Откуда кадр? Вопрос на 20</vt:lpstr>
      <vt:lpstr>Откуда кадр? Верный ответ</vt:lpstr>
      <vt:lpstr>Откуда кадр? Вопрос на 30</vt:lpstr>
      <vt:lpstr>Откуда кадр? Верный ответ</vt:lpstr>
      <vt:lpstr>Откуда кадр? Вопрос на 40</vt:lpstr>
      <vt:lpstr>Откуда кадр? Верный ответ</vt:lpstr>
      <vt:lpstr>Откуда кадр? Вопрос на 50</vt:lpstr>
      <vt:lpstr>Откуда кадр? Верный ответ</vt:lpstr>
      <vt:lpstr>ЛУЧШИЕ  ЭКРАНИЗАЦИИ ОТЕЧЕСТВЕННЫХ РЕЖИССЕРОВ Вопрос на 10  </vt:lpstr>
      <vt:lpstr>ЛУЧШИЕ  ЭКРАНИЗАЦИИ ОТЕЧЕСТВЕННЫХ РЕЖИССЕРОВ Верный  ответ </vt:lpstr>
      <vt:lpstr>ЛУЧШИЕ  ЭКРАНИЗАЦИИ ОТЕЧЕСТВЕННЫХ РЕЖИССЕРОВ Вопрос на 20</vt:lpstr>
      <vt:lpstr>ЛУЧШИЕ  ЭКРАНИЗАЦИИ ОТЕЧЕСТВЕННЫХ РЕЖИССЕРОВ Верный ответ</vt:lpstr>
      <vt:lpstr>ЛУЧШИЕ  ЭКРАНИЗАЦИИ ОТЕЧЕСТВЕННЫХ РЕЖИССЕРОВ Вопрос на 30</vt:lpstr>
      <vt:lpstr>ЛУЧШИЕ  ЭКРАНИЗАЦИИ ОТЕЧЕСТВЕННЫХ РЕЖИССЕРОВ Верный ответ</vt:lpstr>
      <vt:lpstr>ЛУЧШИЕ  ЭКРАНИЗАЦИИ ОТЕЧЕСТВЕННЫХ РЕЖИССЕРОВ Вопрос на 40</vt:lpstr>
      <vt:lpstr>ЛУЧШИЕ  ЭКРАНИЗАЦИИ ОТЕЧЕСТВЕННЫХ РЕЖИССЕРОВ Верный ответ</vt:lpstr>
      <vt:lpstr>ЛУЧШИЕ  ЭКРАНИЗАЦИИ ОТЕЧЕСТВЕННЫХ РЕЖИССЕРОВ Вопрос на 50 </vt:lpstr>
      <vt:lpstr>ЛУЧШИЕ  ЭКРАНИЗАЦИИ ОТЕЧЕСТВЕННЫХ РЕЖИССЕРОВ Верный ответ</vt:lpstr>
      <vt:lpstr>КЛАССИКА  ЗАРУБЕЖНОГО КИНЕМАТОГРАФА Вопрос на 10</vt:lpstr>
      <vt:lpstr>КЛАССИКА  ЗАРУБЕЖНОГО КИНЕМАТОГРАФА Верный ответ</vt:lpstr>
      <vt:lpstr>КЛАССИКА  ЗАРУБЕЖНОГО КИНЕМАТОГРАФА Вопрос на 20</vt:lpstr>
      <vt:lpstr>КЛАССИКА  ЗАРУБЕЖНОГО КИНЕМАТОГРАФА Верный ответ</vt:lpstr>
      <vt:lpstr>КЛАССИКА  ЗАРУБЕЖНОГО КИНЕМАТОГРАФА Вопрос на 30</vt:lpstr>
      <vt:lpstr>КЛАССИКА  ЗАРУБЕЖНОГО КИНЕМАТОГРАФА Верный ответ</vt:lpstr>
      <vt:lpstr>КЛАССИКА  ЗАРУБЕЖНОГО КИНЕМАТОГРАФА Вопрос на 40</vt:lpstr>
      <vt:lpstr>КЛАССИКА  ЗАРУБЕЖНОГО КИНЕМАТОГРАФА Верный ответ</vt:lpstr>
      <vt:lpstr>КЛАССИКА  ЗАРУБЕЖНОГО КИНЕМАТОГРАФА Вопрос на 50</vt:lpstr>
      <vt:lpstr>КЛАССИКА  ЗАРУБЕЖНОГО КИНЕМАТОГРАФА Верный ответ </vt:lpstr>
      <vt:lpstr>ОБРАЗ ПИСАТЕЛЯ НА ЭКРАНЕ Вопрос на 10</vt:lpstr>
      <vt:lpstr>ОБРАЗ ПИСАТЕЛЯ НА ЭКРАНЕ Верный ответ</vt:lpstr>
      <vt:lpstr>ОБРАЗ ПИСАТЕЛЯ НА ЭКРАНЕ Вопрос на 20</vt:lpstr>
      <vt:lpstr>ОБРАЗ ПИСАТЕЛЯ НА ЭКРАНЕ Верный ответ</vt:lpstr>
      <vt:lpstr>ОБРАЗ ПИСАТЕЛЯ НА ЭКРАНЕ Вопрос на 30</vt:lpstr>
      <vt:lpstr>ОБРАЗ ПИСАТЕЛЯ НА ЭКРАНЕ Верный ответ</vt:lpstr>
      <vt:lpstr>ОБРАЗ ПИСАТЕЛЯ НА ЭКРАНЕ Вопрос на 40</vt:lpstr>
      <vt:lpstr>ОБРАЗ ПИСАТЕЛЯ НА ЭКРАНЕ Верный ответ</vt:lpstr>
      <vt:lpstr>ОБРАЗ ПИСАТЕЛЯ НА ЭКРАНЕ Вопрос на 50</vt:lpstr>
      <vt:lpstr>ОБРАЗ ПИСАТЕЛЯ НА ЭКРАНЕ Верный ответ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ОМО-СМИБС</cp:lastModifiedBy>
  <cp:revision>226</cp:revision>
  <dcterms:created xsi:type="dcterms:W3CDTF">2019-08-27T12:02:51Z</dcterms:created>
  <dcterms:modified xsi:type="dcterms:W3CDTF">2021-11-10T09:29:12Z</dcterms:modified>
</cp:coreProperties>
</file>